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9" r:id="rId6"/>
    <p:sldId id="265" r:id="rId7"/>
    <p:sldId id="268" r:id="rId8"/>
    <p:sldId id="267" r:id="rId9"/>
    <p:sldId id="266" r:id="rId10"/>
    <p:sldId id="270" r:id="rId11"/>
    <p:sldId id="271" r:id="rId12"/>
    <p:sldId id="272" r:id="rId13"/>
    <p:sldId id="274" r:id="rId14"/>
    <p:sldId id="275" r:id="rId15"/>
    <p:sldId id="276" r:id="rId16"/>
    <p:sldId id="273" r:id="rId17"/>
    <p:sldId id="277" r:id="rId18"/>
    <p:sldId id="278" r:id="rId19"/>
    <p:sldId id="279" r:id="rId20"/>
    <p:sldId id="280" r:id="rId21"/>
    <p:sldId id="262" r:id="rId22"/>
    <p:sldId id="281" r:id="rId23"/>
    <p:sldId id="261" r:id="rId24"/>
    <p:sldId id="282" r:id="rId25"/>
    <p:sldId id="264" r:id="rId26"/>
    <p:sldId id="257" r:id="rId27"/>
    <p:sldId id="283" r:id="rId28"/>
    <p:sldId id="26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3F3DB-369A-4230-8510-149EDB2F03F2}" v="139" dt="2020-06-11T21:22:06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A491-0F90-45C2-8AED-AB9324FAB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F51E3-37EB-4A8F-B4F0-B05363FCE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B82E-C738-4ED2-9C4E-D9C30C7C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6DF85-41B9-4526-A0A2-7228EB08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AD50-E228-432A-A214-2DD6F8F6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664-0122-47F4-A199-658F53FE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BEF38-F091-46AE-B107-194CCE55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232B2-B18E-4113-A9D1-7A843EB7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F7D69-83EE-4498-A475-67C5D33C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B01DD-7962-44C8-A2DF-3C2602FF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FA37C-BD1A-4080-9FAB-726AD8EDC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FF6D4-42D1-4C4F-BB9A-9992BCAC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D739-CB71-4D85-A1EB-C7E56DBF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5913C-2A59-421E-B9B3-DBC45242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32A9-4616-45B0-86F8-98B6DBFD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5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385F-7B99-45A2-9257-C2DF911C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E38-C5A8-4FD8-93BE-33DA557A5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861D2-795B-4AF3-8924-33BDD8D6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7FCD-6E54-47DF-B003-B887A5BF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E4A97-B6A0-41EB-90DB-0554B6F7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86D9-3DA0-45EB-8EC8-9A29E5BC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9E4D-7228-474F-96EF-5CF12D785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99105-3232-4A01-80E4-A76F576C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F1DA3-09F2-48E9-8A0B-B2A48190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45BF-FB54-4494-AF99-6DDE0535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7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3832-E86D-4A09-88CE-4C3D523D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4395-DDEB-4236-B63D-3D8E1E531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83F31-9EFC-4F4A-A19E-4028DD3AB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560E8-394C-4C1B-B19A-B16C25FB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9EA4-5972-4B82-81FE-B838CF9A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DDC67-4C13-46B9-9BEE-F2E77D81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4B44-5FD0-43C1-A660-BA4437E3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60DC1-525B-4C2B-A731-6A53002DB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A3847-2E31-4D07-845E-948CE9EC7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3CF7A-5330-4884-B437-1EBB696C3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E8D92-2CFE-4038-A1DE-48AA0F375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550BC-E67E-497D-B4FF-B4987571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976C2-5609-4E68-9FEB-EE11DAD6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F55FF-716F-4671-96B0-AB6F5D21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32E9-DD3E-47A1-A3AD-36F13549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3873F-72AE-4C26-8337-51AB7A2E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9F3A0-1364-457D-829F-9CECE051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4E7CB-A878-4D87-A559-DACD9862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2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8C0E4-0650-4EAD-8EC1-D66FFFF2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696B0B-7868-4C08-BA61-BF01314D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E8299-604C-461D-84A3-CA80A147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6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1BEC-9DE2-4D1F-AF71-901B7170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48F4-E424-49BF-BF16-E6CAAAB3F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50664-D8AF-42B7-8EEE-AC4B902A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89DD7-3FD1-450D-A647-C6B72A28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B9B09-EF8A-42A5-8D41-9DDC17FE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0C9AA-7A34-45E9-812D-182E3410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2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3975-9A04-4391-B5FB-B1ED2669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7FBDE-90E4-44A5-9950-C5A0B36CE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F2A1B-7ACE-4413-9235-5A0F5843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BB301-5CCF-4DC0-96DC-307801F7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5884C-3922-41A2-B9D0-37604E8C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79397-F412-423B-8E9F-0428FF21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8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3B1ED-9468-42E5-866A-23203E94F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FE95E-2390-40EA-B8E8-ED3D63F6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48350-B08F-4DD4-AE51-C426385CB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9C23D-377D-41D1-A0CB-D85F64595E9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39393-D7D0-464B-8C9A-9D2ABF9C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F74C-0476-4639-B664-D85E75725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B6519-27FF-4951-81B4-8E72F2C7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7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linn%E2%80%93Phong_reflection_mode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-43Uje-OuQ?feature=oembe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C33UOJH6yY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1uSo6ri0as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FAB9-2CF1-40D2-8DEF-29C5127EB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Cathode to the GPU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8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788BBD-C035-4FD4-B66F-C8879E8A679A}"/>
              </a:ext>
            </a:extLst>
          </p:cNvPr>
          <p:cNvSpPr txBox="1"/>
          <p:nvPr/>
        </p:nvSpPr>
        <p:spPr>
          <a:xfrm>
            <a:off x="838200" y="2340430"/>
            <a:ext cx="4245429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(1996)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63DF-7759-457A-B1ED-A97206E4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8" y="633124"/>
            <a:ext cx="4546500" cy="3409875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B3EA0-598D-469F-8240-1BF00ECAF59B}"/>
              </a:ext>
            </a:extLst>
          </p:cNvPr>
          <p:cNvSpPr txBox="1"/>
          <p:nvPr/>
        </p:nvSpPr>
        <p:spPr>
          <a:xfrm>
            <a:off x="6545268" y="3702012"/>
            <a:ext cx="4546500" cy="3409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Start of Hardware Accelerated Arms Race</a:t>
            </a:r>
          </a:p>
        </p:txBody>
      </p:sp>
    </p:spTree>
    <p:extLst>
      <p:ext uri="{BB962C8B-B14F-4D97-AF65-F5344CB8AC3E}">
        <p14:creationId xmlns:p14="http://schemas.microsoft.com/office/powerpoint/2010/main" val="387673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855B76-33DF-41A3-AE32-B029F86E3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02" r="-1" b="1776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58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47DC26-2821-40D4-883F-98160F066B16}"/>
              </a:ext>
            </a:extLst>
          </p:cNvPr>
          <p:cNvSpPr txBox="1"/>
          <p:nvPr/>
        </p:nvSpPr>
        <p:spPr>
          <a:xfrm>
            <a:off x="1524000" y="2245810"/>
            <a:ext cx="6413500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3D Rasterizer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58954-BB7E-49E4-8ADB-950E87B0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725" y="643467"/>
            <a:ext cx="2545926" cy="262466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D3029-8C60-405B-99DC-E768334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49" y="4145887"/>
            <a:ext cx="4040717" cy="15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7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BEA71-27F2-4A66-9279-6148FD0F179D}"/>
              </a:ext>
            </a:extLst>
          </p:cNvPr>
          <p:cNvSpPr txBox="1"/>
          <p:nvPr/>
        </p:nvSpPr>
        <p:spPr>
          <a:xfrm>
            <a:off x="650449" y="4559523"/>
            <a:ext cx="10901471" cy="12364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World-Space to Screen-Space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62819-6311-4942-B1B9-A3B94C4C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4" b="-1"/>
          <a:stretch/>
        </p:blipFill>
        <p:spPr>
          <a:xfrm>
            <a:off x="970384" y="351099"/>
            <a:ext cx="10055289" cy="34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4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C1934-9427-4692-8CB4-C3FF2B0703DB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World-Space to Screen-Space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7B85F-E3D4-4ABE-BD07-967A15D5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71" y="2811439"/>
            <a:ext cx="4273261" cy="346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F62F6-1CF7-4807-B504-EF190401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20" y="2811438"/>
            <a:ext cx="5429557" cy="34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AC0EE-5701-4AA1-AE32-3646CC237E1C}"/>
              </a:ext>
            </a:extLst>
          </p:cNvPr>
          <p:cNvSpPr txBox="1"/>
          <p:nvPr/>
        </p:nvSpPr>
        <p:spPr>
          <a:xfrm>
            <a:off x="841249" y="5529884"/>
            <a:ext cx="5802656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World-Space to Screen-Space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EC12E-E228-4BC1-A8B9-5612251A573B}"/>
              </a:ext>
            </a:extLst>
          </p:cNvPr>
          <p:cNvSpPr txBox="1"/>
          <p:nvPr/>
        </p:nvSpPr>
        <p:spPr>
          <a:xfrm>
            <a:off x="841248" y="731520"/>
            <a:ext cx="5802657" cy="425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goals is to combine all 3D math into a single matrix that each vertex can be multiplied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F5FF0-020A-46B6-B5BD-99FE1198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"/>
          <a:stretch/>
        </p:blipFill>
        <p:spPr>
          <a:xfrm>
            <a:off x="7534654" y="1370503"/>
            <a:ext cx="4008102" cy="29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07658-3661-43A0-8427-B333B45F18F4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Rendering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B5A9E-A41A-4C25-B482-08FD2F67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4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50C6D688-2DE3-482E-8C84-A9D7A8060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30" y="620720"/>
            <a:ext cx="2644928" cy="55977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D61B0-D147-4885-894F-13EB3E8FB938}"/>
              </a:ext>
            </a:extLst>
          </p:cNvPr>
          <p:cNvSpPr txBox="1"/>
          <p:nvPr/>
        </p:nvSpPr>
        <p:spPr>
          <a:xfrm>
            <a:off x="5278781" y="620720"/>
            <a:ext cx="6157545" cy="552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Rendering Pipeline</a:t>
            </a:r>
          </a:p>
        </p:txBody>
      </p:sp>
    </p:spTree>
    <p:extLst>
      <p:ext uri="{BB962C8B-B14F-4D97-AF65-F5344CB8AC3E}">
        <p14:creationId xmlns:p14="http://schemas.microsoft.com/office/powerpoint/2010/main" val="34367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1800B-613F-4F25-A2EF-063366DB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097889"/>
            <a:ext cx="4742993" cy="2656076"/>
          </a:xfrm>
          <a:prstGeom prst="rect">
            <a:avLst/>
          </a:prstGeom>
        </p:spPr>
      </p:pic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F56515-131D-4B36-BA79-429C17416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123527"/>
            <a:ext cx="417260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FE221-12C3-4ED3-AB6F-02C4A5CC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53" y="1799997"/>
            <a:ext cx="6897063" cy="3258005"/>
          </a:xfrm>
          <a:prstGeom prst="rect">
            <a:avLst/>
          </a:prstGeom>
        </p:spPr>
      </p:pic>
      <p:pic>
        <p:nvPicPr>
          <p:cNvPr id="6" name="Picture 5" descr="A close up of a microphone&#10;&#10;Description automatically generated">
            <a:extLst>
              <a:ext uri="{FF2B5EF4-FFF2-40B4-BE49-F238E27FC236}">
                <a16:creationId xmlns:a16="http://schemas.microsoft.com/office/drawing/2014/main" id="{A2165DA2-4183-497D-88EC-C2499E71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64" y="1009650"/>
            <a:ext cx="339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C821-7419-48C4-911D-60D3BACB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History of Graphics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149E-AD59-4201-AB77-0BB15EEB9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CRT</a:t>
            </a:r>
          </a:p>
          <a:p>
            <a:r>
              <a:rPr lang="en-US" sz="2400"/>
              <a:t>Signal to Pixel</a:t>
            </a:r>
          </a:p>
          <a:p>
            <a:r>
              <a:rPr lang="en-US" sz="2400"/>
              <a:t>Enter the Matrix</a:t>
            </a:r>
          </a:p>
          <a:p>
            <a:r>
              <a:rPr lang="en-US" sz="2400"/>
              <a:t>GPU</a:t>
            </a:r>
          </a:p>
          <a:p>
            <a:r>
              <a:rPr lang="en-US" sz="2400"/>
              <a:t>Shader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8981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AEDD-A5D0-460E-B457-721F3048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lighting?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60E0B-44E4-4E8E-A79D-546DAB93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7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Lighting is barely supported by existing graphics pipelines.</a:t>
            </a:r>
          </a:p>
          <a:p>
            <a:r>
              <a:rPr lang="en-US" dirty="0"/>
              <a:t>GPU handle lighting brightness in fragment shader by passing point lights.</a:t>
            </a:r>
          </a:p>
          <a:p>
            <a:r>
              <a:rPr lang="en-US" dirty="0"/>
              <a:t>These types of lighting are not supported:</a:t>
            </a:r>
          </a:p>
          <a:p>
            <a:pPr lvl="1"/>
            <a:r>
              <a:rPr lang="en-US" dirty="0"/>
              <a:t>Shadows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r>
              <a:rPr lang="en-US" dirty="0"/>
              <a:t>Caustics</a:t>
            </a:r>
          </a:p>
          <a:p>
            <a:pPr lvl="1"/>
            <a:r>
              <a:rPr lang="en-US" dirty="0"/>
              <a:t>Reflections</a:t>
            </a:r>
          </a:p>
          <a:p>
            <a:pPr lvl="1"/>
            <a:r>
              <a:rPr lang="en-US" dirty="0"/>
              <a:t>Refractions</a:t>
            </a:r>
          </a:p>
          <a:p>
            <a:pPr lvl="1"/>
            <a:r>
              <a:rPr lang="en-US" dirty="0"/>
              <a:t>…and much more.</a:t>
            </a:r>
          </a:p>
          <a:p>
            <a:r>
              <a:rPr lang="en-US" dirty="0">
                <a:hlinkClick r:id="rId2"/>
              </a:rPr>
              <a:t>Blinn-</a:t>
            </a:r>
            <a:r>
              <a:rPr lang="en-US" dirty="0" err="1">
                <a:hlinkClick r:id="rId2"/>
              </a:rPr>
              <a:t>Phong</a:t>
            </a:r>
            <a:r>
              <a:rPr lang="en-US" dirty="0">
                <a:hlinkClick r:id="rId2"/>
              </a:rPr>
              <a:t> Reflection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4994D-6FAE-4361-8540-56D8F295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29" y="1200004"/>
            <a:ext cx="9408584" cy="522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A2AD3-9D14-4310-87F4-C0775C8CC5A7}"/>
              </a:ext>
            </a:extLst>
          </p:cNvPr>
          <p:cNvSpPr txBox="1"/>
          <p:nvPr/>
        </p:nvSpPr>
        <p:spPr>
          <a:xfrm>
            <a:off x="3397541" y="553673"/>
            <a:ext cx="454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Light Transport</a:t>
            </a:r>
          </a:p>
        </p:txBody>
      </p:sp>
    </p:spTree>
    <p:extLst>
      <p:ext uri="{BB962C8B-B14F-4D97-AF65-F5344CB8AC3E}">
        <p14:creationId xmlns:p14="http://schemas.microsoft.com/office/powerpoint/2010/main" val="224326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110A-15AC-429F-B5A2-E42A8C51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Other Goodies</a:t>
            </a:r>
          </a:p>
        </p:txBody>
      </p:sp>
    </p:spTree>
    <p:extLst>
      <p:ext uri="{BB962C8B-B14F-4D97-AF65-F5344CB8AC3E}">
        <p14:creationId xmlns:p14="http://schemas.microsoft.com/office/powerpoint/2010/main" val="223606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06C2B-F391-4285-BA87-7B460F5B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78" y="1838381"/>
            <a:ext cx="6410194" cy="3181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98DDB-4AE1-45B4-B192-3756E17C98ED}"/>
              </a:ext>
            </a:extLst>
          </p:cNvPr>
          <p:cNvSpPr txBox="1"/>
          <p:nvPr/>
        </p:nvSpPr>
        <p:spPr>
          <a:xfrm>
            <a:off x="3210187" y="788565"/>
            <a:ext cx="5771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Fourier Transform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1BB8A-B5F0-41AA-86C4-114248ECF640}"/>
              </a:ext>
            </a:extLst>
          </p:cNvPr>
          <p:cNvSpPr txBox="1"/>
          <p:nvPr/>
        </p:nvSpPr>
        <p:spPr>
          <a:xfrm>
            <a:off x="2344722" y="1469049"/>
            <a:ext cx="76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anything as a list of frequencies!!!</a:t>
            </a:r>
          </a:p>
        </p:txBody>
      </p:sp>
    </p:spTree>
    <p:extLst>
      <p:ext uri="{BB962C8B-B14F-4D97-AF65-F5344CB8AC3E}">
        <p14:creationId xmlns:p14="http://schemas.microsoft.com/office/powerpoint/2010/main" val="403104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3305B-0DA4-4585-B862-4D076E03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37" y="1132919"/>
            <a:ext cx="4499525" cy="45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77DE83A4-A870-4AEA-90B0-5B44B1EE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143000"/>
            <a:ext cx="652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A801-7503-43EE-8648-DC63B8701F04}"/>
              </a:ext>
            </a:extLst>
          </p:cNvPr>
          <p:cNvSpPr/>
          <p:nvPr/>
        </p:nvSpPr>
        <p:spPr>
          <a:xfrm>
            <a:off x="3766103" y="6071424"/>
            <a:ext cx="4905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https://www.youtube.com/watch?v=n-43Uje-OuQ</a:t>
            </a:r>
          </a:p>
        </p:txBody>
      </p:sp>
      <p:pic>
        <p:nvPicPr>
          <p:cNvPr id="8" name="Online Media 7" title="Homer Simpson's orbit: A fun application of the Discrete Fourier Transform">
            <a:hlinkClick r:id="" action="ppaction://media"/>
            <a:extLst>
              <a:ext uri="{FF2B5EF4-FFF2-40B4-BE49-F238E27FC236}">
                <a16:creationId xmlns:a16="http://schemas.microsoft.com/office/drawing/2014/main" id="{9C60F746-DAC2-40F1-8BD9-DE94A85214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59140" y="321928"/>
            <a:ext cx="9845880" cy="55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BC7A-B957-4D2D-9EBB-CA94DDA6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Rendering Mediums</a:t>
            </a:r>
          </a:p>
        </p:txBody>
      </p:sp>
    </p:spTree>
    <p:extLst>
      <p:ext uri="{BB962C8B-B14F-4D97-AF65-F5344CB8AC3E}">
        <p14:creationId xmlns:p14="http://schemas.microsoft.com/office/powerpoint/2010/main" val="172623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Quake on an oscilloscope">
            <a:hlinkClick r:id="" action="ppaction://media"/>
            <a:extLst>
              <a:ext uri="{FF2B5EF4-FFF2-40B4-BE49-F238E27FC236}">
                <a16:creationId xmlns:a16="http://schemas.microsoft.com/office/drawing/2014/main" id="{E8137FCE-A2D6-4AA8-91F9-0C3F411CF0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1688" y="990949"/>
            <a:ext cx="8668624" cy="48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2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n Interactive Mirror Installation of 450 Plush Penguins Powered by Xbox Kinect">
            <a:hlinkClick r:id="" action="ppaction://media"/>
            <a:extLst>
              <a:ext uri="{FF2B5EF4-FFF2-40B4-BE49-F238E27FC236}">
                <a16:creationId xmlns:a16="http://schemas.microsoft.com/office/drawing/2014/main" id="{759D8BDD-932F-4D86-ABAD-65C90D9463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6980" y="780176"/>
            <a:ext cx="9418040" cy="52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02A5A-2550-4236-ACA4-DC091A4E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696498"/>
            <a:ext cx="5372100" cy="3465004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car, sitting, black&#10;&#10;Description automatically generated">
            <a:extLst>
              <a:ext uri="{FF2B5EF4-FFF2-40B4-BE49-F238E27FC236}">
                <a16:creationId xmlns:a16="http://schemas.microsoft.com/office/drawing/2014/main" id="{C669D784-5854-4F45-AD1D-8F5626628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427893"/>
            <a:ext cx="5372099" cy="40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C2C858-94A5-4091-B1D7-B929D87AA06A}"/>
              </a:ext>
            </a:extLst>
          </p:cNvPr>
          <p:cNvSpPr txBox="1"/>
          <p:nvPr/>
        </p:nvSpPr>
        <p:spPr>
          <a:xfrm>
            <a:off x="2474751" y="4126246"/>
            <a:ext cx="3822583" cy="556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Composite Waveform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30D6B5-0116-43BF-96F6-E313606C0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4" r="18910" b="1"/>
          <a:stretch/>
        </p:blipFill>
        <p:spPr>
          <a:xfrm>
            <a:off x="3649318" y="10"/>
            <a:ext cx="8542682" cy="213046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38D513-A72D-4699-B36A-B416B645B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8" r="2" b="2"/>
          <a:stretch/>
        </p:blipFill>
        <p:spPr>
          <a:xfrm>
            <a:off x="20" y="-6956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15" name="Freeform 34">
            <a:extLst>
              <a:ext uri="{FF2B5EF4-FFF2-40B4-BE49-F238E27FC236}">
                <a16:creationId xmlns:a16="http://schemas.microsoft.com/office/drawing/2014/main" id="{1453C4A9-C0F7-4891-A7CA-C230D2F22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91D74A-8561-432C-BBAD-A95F95E6C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89" r="-2" b="10733"/>
          <a:stretch/>
        </p:blipFill>
        <p:spPr>
          <a:xfrm>
            <a:off x="20" y="4682840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46819-BEF5-42EC-958E-5FC2A804CBEC}"/>
              </a:ext>
            </a:extLst>
          </p:cNvPr>
          <p:cNvSpPr txBox="1"/>
          <p:nvPr/>
        </p:nvSpPr>
        <p:spPr>
          <a:xfrm>
            <a:off x="184558" y="2154087"/>
            <a:ext cx="37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Raster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31806-AE96-452C-81EC-0BE1CF5F2BE5}"/>
              </a:ext>
            </a:extLst>
          </p:cNvPr>
          <p:cNvSpPr txBox="1"/>
          <p:nvPr/>
        </p:nvSpPr>
        <p:spPr>
          <a:xfrm>
            <a:off x="1963024" y="4733416"/>
            <a:ext cx="37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/>
              <a:t>Scanline Signal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DE49-5275-4951-9088-0FC0A026E478}"/>
              </a:ext>
            </a:extLst>
          </p:cNvPr>
          <p:cNvSpPr txBox="1"/>
          <p:nvPr/>
        </p:nvSpPr>
        <p:spPr>
          <a:xfrm>
            <a:off x="5596855" y="2130473"/>
            <a:ext cx="37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Scanline Waveform</a:t>
            </a:r>
          </a:p>
        </p:txBody>
      </p:sp>
    </p:spTree>
    <p:extLst>
      <p:ext uri="{BB962C8B-B14F-4D97-AF65-F5344CB8AC3E}">
        <p14:creationId xmlns:p14="http://schemas.microsoft.com/office/powerpoint/2010/main" val="56434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CEDE1-2150-47C4-B738-F51AE49B5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1" r="1" b="39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11B1E-C0B6-480F-A4D4-74CF70AA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3CFA-F050-4A6D-A9B1-CE61064A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Pixels to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FBD70-A47A-4759-9039-81CE6CA5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93" y="482017"/>
            <a:ext cx="4155232" cy="3116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6CB5E-6D0F-442C-83A1-6380E7AC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63" y="1479128"/>
            <a:ext cx="4810125" cy="423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809-BC21-43D3-B1CC-DD1E48DE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50" y="2150640"/>
            <a:ext cx="4286250" cy="144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614E4B-FBB2-4111-9385-2D778B700034}"/>
              </a:ext>
            </a:extLst>
          </p:cNvPr>
          <p:cNvSpPr txBox="1"/>
          <p:nvPr/>
        </p:nvSpPr>
        <p:spPr>
          <a:xfrm>
            <a:off x="6186195" y="4605428"/>
            <a:ext cx="511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Frame Buffer -&gt; DAC -&gt; Wire -&gt; Screen</a:t>
            </a:r>
          </a:p>
        </p:txBody>
      </p:sp>
    </p:spTree>
    <p:extLst>
      <p:ext uri="{BB962C8B-B14F-4D97-AF65-F5344CB8AC3E}">
        <p14:creationId xmlns:p14="http://schemas.microsoft.com/office/powerpoint/2010/main" val="157638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64FE-E16E-4B6B-999C-563A878D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AF021-E3AF-4FC1-9966-30C9E55E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Bytes to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09AF8-304A-4FC2-89BE-D70A8D0F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7369"/>
            <a:ext cx="2505581" cy="3641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3F996-9F3F-4FF1-A0AB-5C62CA1F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0784"/>
            <a:ext cx="4930815" cy="741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96F70-79F1-4F5F-86D2-8F3D3EDCC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932" y="3251682"/>
            <a:ext cx="3163521" cy="2422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222D0-1E8F-4038-8D5A-B63477B3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20" y="3974839"/>
            <a:ext cx="1744927" cy="1309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0B9D-BDBF-4C43-AF2B-5BA1533F8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520" y="2789350"/>
            <a:ext cx="1674144" cy="1195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3200E-E384-44B5-BE13-8A4BBE15B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900" y="5283881"/>
            <a:ext cx="1927673" cy="684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589C4-F2BC-48E1-AA30-9E6E4A75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7419">
            <a:off x="3281044" y="3808195"/>
            <a:ext cx="1673213" cy="13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1F32-CE9C-4AF9-9B82-B26F2F8A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Monochrome Display 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65E8-0582-403B-BFB7-982B5545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Release 1981, two years before Apple Lisa &amp; GUI</a:t>
            </a:r>
          </a:p>
          <a:p>
            <a:r>
              <a:rPr lang="en-US" dirty="0"/>
              <a:t>80 by 25 printable characters to screen. (80*25=2000)</a:t>
            </a:r>
          </a:p>
          <a:p>
            <a:r>
              <a:rPr lang="en-US" dirty="0"/>
              <a:t>Rendered Characters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D90F6C-D3E3-4A62-AC45-0F1C1B187E61}"/>
              </a:ext>
            </a:extLst>
          </p:cNvPr>
          <p:cNvSpPr txBox="1">
            <a:spLocks/>
          </p:cNvSpPr>
          <p:nvPr/>
        </p:nvSpPr>
        <p:spPr>
          <a:xfrm>
            <a:off x="838200" y="3242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IBM Color Graphics Adapter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30854C-DEAE-4D18-9648-BDA2694CC874}"/>
              </a:ext>
            </a:extLst>
          </p:cNvPr>
          <p:cNvSpPr txBox="1">
            <a:spLocks/>
          </p:cNvSpPr>
          <p:nvPr/>
        </p:nvSpPr>
        <p:spPr>
          <a:xfrm>
            <a:off x="838200" y="4702564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B92E4-908A-4B4F-896D-8B90E05AD3FC}"/>
              </a:ext>
            </a:extLst>
          </p:cNvPr>
          <p:cNvSpPr/>
          <p:nvPr/>
        </p:nvSpPr>
        <p:spPr>
          <a:xfrm>
            <a:off x="838200" y="4274614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Text modes:</a:t>
            </a:r>
          </a:p>
          <a:p>
            <a:r>
              <a:rPr lang="en-US" dirty="0"/>
              <a:t>    40×25 with 8×8 pixel font (effective resolution of 320×200)</a:t>
            </a:r>
          </a:p>
          <a:p>
            <a:r>
              <a:rPr lang="en-US" dirty="0"/>
              <a:t>    80×25 with 8×8 pixel font (effective resolution of 640×200)</a:t>
            </a:r>
          </a:p>
          <a:p>
            <a:r>
              <a:rPr lang="en-US" dirty="0"/>
              <a:t>Graphics modes:</a:t>
            </a:r>
          </a:p>
          <a:p>
            <a:r>
              <a:rPr lang="en-US" dirty="0"/>
              <a:t>    640×200 in 2 colors. Pixel aspect ratio of 1:2.4</a:t>
            </a:r>
          </a:p>
          <a:p>
            <a:r>
              <a:rPr lang="en-US" dirty="0"/>
              <a:t>    160×100 16 color mode</a:t>
            </a:r>
          </a:p>
        </p:txBody>
      </p:sp>
    </p:spTree>
    <p:extLst>
      <p:ext uri="{BB962C8B-B14F-4D97-AF65-F5344CB8AC3E}">
        <p14:creationId xmlns:p14="http://schemas.microsoft.com/office/powerpoint/2010/main" val="407344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236</Words>
  <Application>Microsoft Office PowerPoint</Application>
  <PresentationFormat>Widescreen</PresentationFormat>
  <Paragraphs>53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Cathode to the GPU</vt:lpstr>
      <vt:lpstr>History of Graphics</vt:lpstr>
      <vt:lpstr>PowerPoint Presentation</vt:lpstr>
      <vt:lpstr>PowerPoint Presentation</vt:lpstr>
      <vt:lpstr>PowerPoint Presentation</vt:lpstr>
      <vt:lpstr>PowerPoint Presentation</vt:lpstr>
      <vt:lpstr>How to Get Pixels to Screen</vt:lpstr>
      <vt:lpstr>First GPUs</vt:lpstr>
      <vt:lpstr>IBM Monochrome Display Adapter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lighting?</vt:lpstr>
      <vt:lpstr>PowerPoint Presentation</vt:lpstr>
      <vt:lpstr>Other Goodies</vt:lpstr>
      <vt:lpstr>PowerPoint Presentation</vt:lpstr>
      <vt:lpstr>PowerPoint Presentation</vt:lpstr>
      <vt:lpstr>PowerPoint Presentation</vt:lpstr>
      <vt:lpstr>PowerPoint Presentation</vt:lpstr>
      <vt:lpstr>Rendering Mediums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Cathode to the GPU</dc:title>
  <dc:creator>Eric Bischoff</dc:creator>
  <cp:lastModifiedBy>Eric Bischoff</cp:lastModifiedBy>
  <cp:revision>1</cp:revision>
  <dcterms:created xsi:type="dcterms:W3CDTF">2020-06-11T21:03:23Z</dcterms:created>
  <dcterms:modified xsi:type="dcterms:W3CDTF">2020-06-11T21:26:45Z</dcterms:modified>
</cp:coreProperties>
</file>